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2"/>
  </p:notesMasterIdLst>
  <p:sldIdLst>
    <p:sldId id="859" r:id="rId3"/>
    <p:sldId id="860" r:id="rId4"/>
    <p:sldId id="861" r:id="rId5"/>
    <p:sldId id="862" r:id="rId6"/>
    <p:sldId id="863" r:id="rId7"/>
    <p:sldId id="864" r:id="rId8"/>
    <p:sldId id="865" r:id="rId9"/>
    <p:sldId id="866" r:id="rId10"/>
    <p:sldId id="867" r:id="rId11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BDF2"/>
    <a:srgbClr val="FF0000"/>
    <a:srgbClr val="39B97A"/>
    <a:srgbClr val="1EB26A"/>
    <a:srgbClr val="E3F2E7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5" Type="http://schemas.openxmlformats.org/officeDocument/2006/relationships/tableStyles" Target="tableStyles.xml"/><Relationship Id="rId14" Type="http://schemas.openxmlformats.org/officeDocument/2006/relationships/viewProps" Target="viewProps.xml"/><Relationship Id="rId13" Type="http://schemas.openxmlformats.org/officeDocument/2006/relationships/presProps" Target="presProps.xml"/><Relationship Id="rId12" Type="http://schemas.openxmlformats.org/officeDocument/2006/relationships/notesMaster" Target="notesMasters/notesMaster1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上 江苏专版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第四部分　实战演练篇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实战训练　</a:t>
            </a:r>
            <a:r>
              <a:rPr lang="en-US" altLang="zh-CN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语篇导航-DA.eps" descr="id:2147486471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89496" y="2386684"/>
            <a:ext cx="1568203" cy="382638"/>
          </a:xfrm>
          <a:prstGeom prst="rect">
            <a:avLst/>
          </a:prstGeom>
        </p:spPr>
      </p:pic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2278613"/>
            <a:ext cx="11485848" cy="576248"/>
          </a:xfrm>
        </p:spPr>
        <p:txBody>
          <a:bodyPr/>
          <a:lstStyle/>
          <a:p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介绍了中国传统节日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</a:rPr>
              <a:t>“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重阳节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</a:rPr>
              <a:t>”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的由来和习俗。</a:t>
            </a:r>
            <a:endParaRPr lang="zh-CN" altLang="en-US" dirty="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6720" y="980728"/>
            <a:ext cx="10576972" cy="114500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342509"/>
            <a:ext cx="11485848" cy="4454233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Chongyang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Festival is a traditional Chinese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festival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on the ninth day of the ninth lunar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month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also called the Double Ninth Festival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festival started as early as the Warring States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Period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have celebrated it for more than 2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000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years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all the numbers from zero to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nine,nine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the biggest odd number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奇数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 think that two “ninths” meeting together stand for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代表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long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life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is a special festival for Chinese people to show their love to the old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have many kinds of activities for old people to wish them good health and a long life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458026" y="862590"/>
            <a:ext cx="3274358" cy="44088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2060848"/>
            <a:ext cx="11485848" cy="2238241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festival comes at the best time of autumn every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year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day,people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drink chrysanthemum wine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菊花酒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eat Double Ninth cakes and climb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mountains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also carry a kind of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plant,and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its name is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dogwood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old times believed that the plant would keep them away from bad things and make them live a healthy life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表格 4"/>
          <p:cNvGraphicFramePr>
            <a:graphicFrameLocks noGrp="1"/>
          </p:cNvGraphicFramePr>
          <p:nvPr/>
        </p:nvGraphicFramePr>
        <p:xfrm>
          <a:off x="334566" y="836713"/>
          <a:ext cx="11521280" cy="3821166"/>
        </p:xfrm>
        <a:graphic>
          <a:graphicData uri="http://schemas.openxmlformats.org/drawingml/2006/table">
            <a:tbl>
              <a:tblPr firstRow="1" firstCol="1" bandRow="1"/>
              <a:tblGrid>
                <a:gridCol w="1872208"/>
                <a:gridCol w="9649072"/>
              </a:tblGrid>
              <a:tr h="269491">
                <a:tc grid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581015" algn="l"/>
                        </a:tabLst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Chongyang</a:t>
                      </a: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Festival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cPr/>
                </a:tc>
              </a:tr>
              <a:tr h="299456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581015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Its another name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0003" marR="500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581015" algn="l"/>
                        </a:tabLs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It’s also called the Double Ninth Festival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0003" marR="500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9456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581015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Its </a:t>
                      </a:r>
                      <a:r>
                        <a:rPr lang="zh-CN" sz="20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0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34</a:t>
                      </a:r>
                      <a:r>
                        <a:rPr lang="zh-CN" sz="20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0003" marR="500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581015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More than 2</a:t>
                      </a:r>
                      <a:r>
                        <a:rPr lang="zh-CN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000 years</a:t>
                      </a: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0003" marR="500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77966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581015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Reasons why it is </a:t>
                      </a:r>
                      <a:r>
                        <a:rPr lang="zh-CN" sz="20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0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35</a:t>
                      </a:r>
                      <a:r>
                        <a:rPr lang="zh-CN" sz="20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0003" marR="500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581015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·</a:t>
                      </a: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Nine is the biggest odd number of all the numbers from zero to nine</a:t>
                      </a: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581015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·</a:t>
                      </a: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When two “ninths” meet together,people show </a:t>
                      </a:r>
                      <a:r>
                        <a:rPr lang="zh-CN" sz="20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0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36</a:t>
                      </a:r>
                      <a:r>
                        <a:rPr lang="zh-CN" sz="20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people their love and wish them a long life</a:t>
                      </a: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0003" marR="500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77966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581015" algn="l"/>
                        </a:tabLst>
                      </a:pPr>
                      <a:r>
                        <a:rPr lang="zh-CN" sz="20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0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37</a:t>
                      </a:r>
                      <a:r>
                        <a:rPr lang="en-US" sz="20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celebrate the festival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0003" marR="500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581015" algn="l"/>
                        </a:tabLs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·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People drink chrysanthemum </a:t>
                      </a:r>
                      <a:r>
                        <a:rPr lang="en-US" sz="20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wine,eat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Double Ninth cakes and climb mountains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581015" algn="l"/>
                        </a:tabLs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·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People also carry a kind of plant because it can bring them good luck and keep </a:t>
                      </a:r>
                      <a:r>
                        <a:rPr lang="en-US" sz="20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them</a:t>
                      </a:r>
                      <a:r>
                        <a:rPr lang="zh-CN" sz="20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0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38</a:t>
                      </a:r>
                      <a:r>
                        <a:rPr lang="zh-CN" sz="20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0003" marR="500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内容占位符 2"/>
          <p:cNvSpPr>
            <a:spLocks noGrp="1"/>
          </p:cNvSpPr>
          <p:nvPr>
            <p:ph idx="1"/>
          </p:nvPr>
        </p:nvSpPr>
        <p:spPr>
          <a:xfrm>
            <a:off x="360854" y="4653136"/>
            <a:ext cx="11485848" cy="553998"/>
          </a:xfrm>
        </p:spPr>
        <p:txBody>
          <a:bodyPr/>
          <a:lstStyle/>
          <a:p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34</a:t>
            </a:r>
            <a:r>
              <a:rPr lang="en-US" altLang="zh-CN" sz="2000" dirty="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smtClean="0">
                <a:latin typeface="宋体" panose="02010600030101010101" pitchFamily="2" charset="-122"/>
                <a:cs typeface="Times New Roman" panose="02020603050405020304" pitchFamily="18" charset="0"/>
              </a:rPr>
              <a:t>__________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endParaRPr lang="zh-CN" altLang="en-US" sz="2000" dirty="0"/>
          </a:p>
        </p:txBody>
      </p:sp>
      <p:sp>
        <p:nvSpPr>
          <p:cNvPr id="2" name="矩形 1"/>
          <p:cNvSpPr/>
          <p:nvPr/>
        </p:nvSpPr>
        <p:spPr>
          <a:xfrm>
            <a:off x="966237" y="4701445"/>
            <a:ext cx="95250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history</a:t>
            </a:r>
            <a:endParaRPr lang="zh-CN" altLang="en-US" sz="2000" dirty="0"/>
          </a:p>
        </p:txBody>
      </p:sp>
      <p:sp>
        <p:nvSpPr>
          <p:cNvPr id="7" name="内容占位符 1"/>
          <p:cNvSpPr txBox="1"/>
          <p:nvPr/>
        </p:nvSpPr>
        <p:spPr bwMode="auto">
          <a:xfrm>
            <a:off x="343602" y="5136046"/>
            <a:ext cx="11485848" cy="9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 festival started as early as the Warring States Period</a:t>
            </a:r>
            <a:r>
              <a:rPr lang="en-US" altLang="zh-CN" sz="20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People have celebrated it for more than 2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000 years</a:t>
            </a:r>
            <a:r>
              <a:rPr lang="en-US" altLang="zh-CN" sz="20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可知，重阳节已有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2000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多年的历史。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history“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历史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history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表格 4"/>
          <p:cNvGraphicFramePr>
            <a:graphicFrameLocks noGrp="1"/>
          </p:cNvGraphicFramePr>
          <p:nvPr/>
        </p:nvGraphicFramePr>
        <p:xfrm>
          <a:off x="334566" y="836713"/>
          <a:ext cx="11521280" cy="3821166"/>
        </p:xfrm>
        <a:graphic>
          <a:graphicData uri="http://schemas.openxmlformats.org/drawingml/2006/table">
            <a:tbl>
              <a:tblPr firstRow="1" firstCol="1" bandRow="1"/>
              <a:tblGrid>
                <a:gridCol w="1872208"/>
                <a:gridCol w="9649072"/>
              </a:tblGrid>
              <a:tr h="269491">
                <a:tc grid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581015" algn="l"/>
                        </a:tabLst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Chongyang</a:t>
                      </a: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Festival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cPr/>
                </a:tc>
              </a:tr>
              <a:tr h="299456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581015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Its another name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0003" marR="500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581015" algn="l"/>
                        </a:tabLs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It’s also called the Double Ninth Festival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0003" marR="500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9456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581015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Its </a:t>
                      </a:r>
                      <a:r>
                        <a:rPr lang="zh-CN" sz="20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0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34</a:t>
                      </a:r>
                      <a:r>
                        <a:rPr lang="zh-CN" sz="20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0003" marR="500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581015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More than 2</a:t>
                      </a:r>
                      <a:r>
                        <a:rPr lang="zh-CN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000 years</a:t>
                      </a: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0003" marR="500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77966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581015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Reasons why it is </a:t>
                      </a:r>
                      <a:r>
                        <a:rPr lang="zh-CN" sz="20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0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35</a:t>
                      </a:r>
                      <a:r>
                        <a:rPr lang="zh-CN" sz="20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0003" marR="500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581015" algn="l"/>
                        </a:tabLs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·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Nine is the biggest odd number of all the numbers from zero to nine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581015" algn="l"/>
                        </a:tabLs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·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When two “ninths” meet </a:t>
                      </a:r>
                      <a:r>
                        <a:rPr lang="en-US" sz="20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together,people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show </a:t>
                      </a:r>
                      <a:r>
                        <a:rPr lang="zh-CN" sz="20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0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36</a:t>
                      </a:r>
                      <a:r>
                        <a:rPr lang="zh-CN" sz="20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people their love and wish them a long life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0003" marR="500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77966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581015" algn="l"/>
                        </a:tabLst>
                      </a:pPr>
                      <a:r>
                        <a:rPr lang="zh-CN" sz="20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0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37</a:t>
                      </a:r>
                      <a:r>
                        <a:rPr lang="en-US" sz="20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celebrate the festival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0003" marR="500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581015" algn="l"/>
                        </a:tabLs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·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People drink chrysanthemum </a:t>
                      </a:r>
                      <a:r>
                        <a:rPr lang="en-US" sz="20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wine,eat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Double Ninth cakes and climb mountains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581015" algn="l"/>
                        </a:tabLs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·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People also carry a kind of plant because it can bring them good luck and keep </a:t>
                      </a:r>
                      <a:r>
                        <a:rPr lang="en-US" sz="20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them</a:t>
                      </a:r>
                      <a:r>
                        <a:rPr lang="zh-CN" sz="20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0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38</a:t>
                      </a:r>
                      <a:r>
                        <a:rPr lang="zh-CN" sz="20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0003" marR="500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内容占位符 2"/>
          <p:cNvSpPr>
            <a:spLocks noGrp="1"/>
          </p:cNvSpPr>
          <p:nvPr>
            <p:ph idx="1"/>
          </p:nvPr>
        </p:nvSpPr>
        <p:spPr>
          <a:xfrm>
            <a:off x="360854" y="4653136"/>
            <a:ext cx="11485848" cy="553998"/>
          </a:xfrm>
        </p:spPr>
        <p:txBody>
          <a:bodyPr/>
          <a:lstStyle/>
          <a:p>
            <a:r>
              <a:rPr lang="en-US" altLang="zh-CN" sz="20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35</a:t>
            </a:r>
            <a:r>
              <a:rPr lang="en-US" altLang="zh-CN" sz="2000" dirty="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smtClean="0">
                <a:latin typeface="宋体" panose="02010600030101010101" pitchFamily="2" charset="-122"/>
                <a:cs typeface="Times New Roman" panose="02020603050405020304" pitchFamily="18" charset="0"/>
              </a:rPr>
              <a:t>__________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en-US" sz="2000" dirty="0"/>
          </a:p>
        </p:txBody>
      </p:sp>
      <p:sp>
        <p:nvSpPr>
          <p:cNvPr id="2" name="矩形 1"/>
          <p:cNvSpPr/>
          <p:nvPr/>
        </p:nvSpPr>
        <p:spPr>
          <a:xfrm>
            <a:off x="1054646" y="4682965"/>
            <a:ext cx="92365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special</a:t>
            </a:r>
            <a:endParaRPr lang="zh-CN" altLang="en-US" sz="2000" dirty="0"/>
          </a:p>
        </p:txBody>
      </p:sp>
      <p:sp>
        <p:nvSpPr>
          <p:cNvPr id="7" name="内容占位符 2"/>
          <p:cNvSpPr txBox="1"/>
          <p:nvPr/>
        </p:nvSpPr>
        <p:spPr bwMode="auto">
          <a:xfrm>
            <a:off x="343602" y="5115055"/>
            <a:ext cx="11485848" cy="1418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sz="20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odd number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奇数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People think that two 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‘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ninths’ meeting together stand for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代表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sz="2000" b="1" dirty="0" smtClean="0">
                <a:solidFill>
                  <a:srgbClr val="FF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sz="2000" b="1" dirty="0" smtClean="0">
                <a:solidFill>
                  <a:srgbClr val="FF0000"/>
                </a:solidFill>
                <a:ea typeface="Times New Roman" panose="02020603050405020304" pitchFamily="18" charset="0"/>
              </a:rPr>
              <a:t>a long life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So it is a special festival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可知，此处是介绍该节日的特殊意义，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special</a:t>
            </a:r>
            <a:r>
              <a:rPr lang="en-US" altLang="zh-CN" sz="2000" b="1" dirty="0" smtClean="0">
                <a:solidFill>
                  <a:srgbClr val="FF0000"/>
                </a:solidFill>
                <a:latin typeface="+mn-ea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特殊的</a:t>
            </a:r>
            <a:r>
              <a:rPr lang="en-US" altLang="zh-CN" sz="2000" b="1" dirty="0" smtClean="0">
                <a:solidFill>
                  <a:srgbClr val="FF0000"/>
                </a:solidFill>
                <a:latin typeface="+mn-ea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special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表格 4"/>
          <p:cNvGraphicFramePr>
            <a:graphicFrameLocks noGrp="1"/>
          </p:cNvGraphicFramePr>
          <p:nvPr/>
        </p:nvGraphicFramePr>
        <p:xfrm>
          <a:off x="334566" y="692568"/>
          <a:ext cx="11521280" cy="3657600"/>
        </p:xfrm>
        <a:graphic>
          <a:graphicData uri="http://schemas.openxmlformats.org/drawingml/2006/table">
            <a:tbl>
              <a:tblPr firstRow="1" firstCol="1" bandRow="1"/>
              <a:tblGrid>
                <a:gridCol w="1872208"/>
                <a:gridCol w="9649072"/>
              </a:tblGrid>
              <a:tr h="360040">
                <a:tc grid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581015" algn="l"/>
                        </a:tabLst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Chongyang</a:t>
                      </a: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Festival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cPr/>
                </a:tc>
              </a:tr>
              <a:tr h="36004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581015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Its another name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0003" marR="500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581015" algn="l"/>
                        </a:tabLs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It’s also called the Double Ninth Festival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0003" marR="500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581015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Its </a:t>
                      </a:r>
                      <a:r>
                        <a:rPr lang="zh-CN" sz="20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0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34</a:t>
                      </a:r>
                      <a:r>
                        <a:rPr lang="zh-CN" sz="20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0003" marR="500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581015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More than 2</a:t>
                      </a:r>
                      <a:r>
                        <a:rPr lang="zh-CN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000 years</a:t>
                      </a: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0003" marR="500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8012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581015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Reasons why it is </a:t>
                      </a:r>
                      <a:r>
                        <a:rPr lang="zh-CN" sz="20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0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35</a:t>
                      </a:r>
                      <a:r>
                        <a:rPr lang="zh-CN" sz="20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0003" marR="500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581015" algn="l"/>
                        </a:tabLs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·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Nine is the biggest odd number of all the numbers from zero to nine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581015" algn="l"/>
                        </a:tabLs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·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When two “ninths” meet </a:t>
                      </a:r>
                      <a:r>
                        <a:rPr lang="en-US" sz="20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together,people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show </a:t>
                      </a:r>
                      <a:r>
                        <a:rPr lang="zh-CN" sz="20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0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36</a:t>
                      </a:r>
                      <a:r>
                        <a:rPr lang="zh-CN" sz="20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people their love and wish them a long life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0003" marR="500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2008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581015" algn="l"/>
                        </a:tabLst>
                      </a:pPr>
                      <a:r>
                        <a:rPr lang="zh-CN" sz="20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0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37</a:t>
                      </a:r>
                      <a:r>
                        <a:rPr lang="en-US" sz="20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celebrate the festival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0003" marR="500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581015" algn="l"/>
                        </a:tabLs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·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People drink chrysanthemum </a:t>
                      </a:r>
                      <a:r>
                        <a:rPr lang="en-US" sz="20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wine,eat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Double Ninth cakes and climb mountains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581015" algn="l"/>
                        </a:tabLs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·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People also carry a kind of plant because it can bring them good luck and keep </a:t>
                      </a:r>
                      <a:r>
                        <a:rPr lang="en-US" sz="20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them</a:t>
                      </a:r>
                      <a:r>
                        <a:rPr lang="zh-CN" sz="20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0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38</a:t>
                      </a:r>
                      <a:r>
                        <a:rPr lang="zh-CN" sz="20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0003" marR="500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内容占位符 2"/>
          <p:cNvSpPr>
            <a:spLocks noGrp="1"/>
          </p:cNvSpPr>
          <p:nvPr>
            <p:ph idx="1"/>
          </p:nvPr>
        </p:nvSpPr>
        <p:spPr>
          <a:xfrm>
            <a:off x="360854" y="4221088"/>
            <a:ext cx="11485848" cy="553998"/>
          </a:xfrm>
        </p:spPr>
        <p:txBody>
          <a:bodyPr/>
          <a:lstStyle/>
          <a:p>
            <a:r>
              <a:rPr lang="en-US" altLang="zh-CN" sz="20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36</a:t>
            </a:r>
            <a:r>
              <a:rPr lang="en-US" altLang="zh-CN" sz="2000" dirty="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smtClean="0">
                <a:latin typeface="宋体" panose="02010600030101010101" pitchFamily="2" charset="-122"/>
                <a:cs typeface="Times New Roman" panose="02020603050405020304" pitchFamily="18" charset="0"/>
              </a:rPr>
              <a:t>_________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en-US" sz="2000" dirty="0"/>
          </a:p>
        </p:txBody>
      </p:sp>
      <p:sp>
        <p:nvSpPr>
          <p:cNvPr id="2" name="矩形 1"/>
          <p:cNvSpPr/>
          <p:nvPr/>
        </p:nvSpPr>
        <p:spPr>
          <a:xfrm>
            <a:off x="1054646" y="4295726"/>
            <a:ext cx="52610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old</a:t>
            </a:r>
            <a:endParaRPr lang="zh-CN" altLang="en-US" sz="2000" dirty="0"/>
          </a:p>
        </p:txBody>
      </p:sp>
      <p:sp>
        <p:nvSpPr>
          <p:cNvPr id="7" name="内容占位符 3"/>
          <p:cNvSpPr txBox="1"/>
          <p:nvPr/>
        </p:nvSpPr>
        <p:spPr bwMode="auto">
          <a:xfrm>
            <a:off x="360854" y="4662017"/>
            <a:ext cx="11485848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sz="20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“People think that two 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‘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ninths’ meeting together stand for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代表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sz="2000" b="1" dirty="0" smtClean="0">
                <a:solidFill>
                  <a:srgbClr val="FF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sz="2000" b="1" dirty="0" smtClean="0">
                <a:solidFill>
                  <a:srgbClr val="FF0000"/>
                </a:solidFill>
                <a:ea typeface="Times New Roman" panose="02020603050405020304" pitchFamily="18" charset="0"/>
              </a:rPr>
              <a:t>a long life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So it is a special festival for Chinese people to show their love to the old people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They have many kinds of activities for old people to wish them good health and a long life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可知，此处是向老年人表达他们的爱，以及希望他们长寿。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old people</a:t>
            </a:r>
            <a:r>
              <a:rPr lang="en-US" altLang="zh-CN" sz="2000" b="1" dirty="0" smtClean="0">
                <a:solidFill>
                  <a:srgbClr val="FF0000"/>
                </a:solidFill>
                <a:latin typeface="+mn-ea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老年人</a:t>
            </a:r>
            <a:r>
              <a:rPr lang="en-US" altLang="zh-CN" sz="2000" b="1" dirty="0" smtClean="0">
                <a:solidFill>
                  <a:srgbClr val="FF0000"/>
                </a:solidFill>
                <a:latin typeface="+mn-ea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old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表格 4"/>
          <p:cNvGraphicFramePr>
            <a:graphicFrameLocks noGrp="1"/>
          </p:cNvGraphicFramePr>
          <p:nvPr/>
        </p:nvGraphicFramePr>
        <p:xfrm>
          <a:off x="334566" y="836713"/>
          <a:ext cx="11521280" cy="3821166"/>
        </p:xfrm>
        <a:graphic>
          <a:graphicData uri="http://schemas.openxmlformats.org/drawingml/2006/table">
            <a:tbl>
              <a:tblPr firstRow="1" firstCol="1" bandRow="1"/>
              <a:tblGrid>
                <a:gridCol w="1872208"/>
                <a:gridCol w="9649072"/>
              </a:tblGrid>
              <a:tr h="269491">
                <a:tc grid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581015" algn="l"/>
                        </a:tabLst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Chongyang</a:t>
                      </a: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Festival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cPr/>
                </a:tc>
              </a:tr>
              <a:tr h="299456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581015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Its another name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0003" marR="500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581015" algn="l"/>
                        </a:tabLs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It’s also called the Double Ninth Festival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0003" marR="500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9456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581015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Its </a:t>
                      </a:r>
                      <a:r>
                        <a:rPr lang="zh-CN" sz="20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0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34</a:t>
                      </a:r>
                      <a:r>
                        <a:rPr lang="zh-CN" sz="20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0003" marR="500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581015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More than 2</a:t>
                      </a:r>
                      <a:r>
                        <a:rPr lang="zh-CN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000 years</a:t>
                      </a: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0003" marR="500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77966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581015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Reasons why it is </a:t>
                      </a:r>
                      <a:r>
                        <a:rPr lang="zh-CN" sz="20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0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35</a:t>
                      </a:r>
                      <a:r>
                        <a:rPr lang="zh-CN" sz="20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0003" marR="500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581015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·</a:t>
                      </a: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Nine is the biggest odd number of all the numbers from zero to nine</a:t>
                      </a: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581015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·</a:t>
                      </a: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When two “ninths” meet together,people show </a:t>
                      </a:r>
                      <a:r>
                        <a:rPr lang="zh-CN" sz="20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0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36</a:t>
                      </a:r>
                      <a:r>
                        <a:rPr lang="zh-CN" sz="20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people their love and wish them a long life</a:t>
                      </a: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0003" marR="500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77966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581015" algn="l"/>
                        </a:tabLst>
                      </a:pPr>
                      <a:r>
                        <a:rPr lang="zh-CN" sz="20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0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37</a:t>
                      </a:r>
                      <a:r>
                        <a:rPr lang="en-US" sz="20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celebrate the festival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0003" marR="500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581015" algn="l"/>
                        </a:tabLs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·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People drink chrysanthemum </a:t>
                      </a:r>
                      <a:r>
                        <a:rPr lang="en-US" sz="20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wine,eat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Double Ninth cakes and climb mountains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581015" algn="l"/>
                        </a:tabLs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·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People also carry a kind of plant because it can bring them good luck and keep </a:t>
                      </a:r>
                      <a:r>
                        <a:rPr lang="en-US" sz="20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them</a:t>
                      </a:r>
                      <a:r>
                        <a:rPr lang="zh-CN" sz="20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0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38</a:t>
                      </a:r>
                      <a:r>
                        <a:rPr lang="zh-CN" sz="20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0003" marR="500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内容占位符 2"/>
          <p:cNvSpPr>
            <a:spLocks noGrp="1"/>
          </p:cNvSpPr>
          <p:nvPr>
            <p:ph idx="1"/>
          </p:nvPr>
        </p:nvSpPr>
        <p:spPr>
          <a:xfrm>
            <a:off x="360854" y="4653136"/>
            <a:ext cx="11485848" cy="553998"/>
          </a:xfrm>
        </p:spPr>
        <p:txBody>
          <a:bodyPr/>
          <a:lstStyle/>
          <a:p>
            <a:r>
              <a:rPr lang="en-US" altLang="zh-CN" sz="20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37</a:t>
            </a:r>
            <a:r>
              <a:rPr lang="en-US" altLang="zh-CN" sz="2000" dirty="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smtClean="0">
                <a:latin typeface="宋体" panose="02010600030101010101" pitchFamily="2" charset="-122"/>
                <a:cs typeface="Times New Roman" panose="02020603050405020304" pitchFamily="18" charset="0"/>
              </a:rPr>
              <a:t>___________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en-US" sz="2000" dirty="0"/>
          </a:p>
        </p:txBody>
      </p:sp>
      <p:sp>
        <p:nvSpPr>
          <p:cNvPr id="2" name="矩形 1"/>
          <p:cNvSpPr/>
          <p:nvPr/>
        </p:nvSpPr>
        <p:spPr>
          <a:xfrm>
            <a:off x="838622" y="4697947"/>
            <a:ext cx="136633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How/Ways</a:t>
            </a:r>
            <a:endParaRPr lang="zh-CN" altLang="en-US" sz="2000" dirty="0"/>
          </a:p>
        </p:txBody>
      </p:sp>
      <p:sp>
        <p:nvSpPr>
          <p:cNvPr id="7" name="内容占位符 4"/>
          <p:cNvSpPr txBox="1"/>
          <p:nvPr/>
        </p:nvSpPr>
        <p:spPr bwMode="auto">
          <a:xfrm>
            <a:off x="360854" y="5085184"/>
            <a:ext cx="11485848" cy="1418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sz="2000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“People drink chrysanthemum wine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菊花酒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</a:t>
            </a:r>
            <a:r>
              <a:rPr lang="zh-CN" altLang="zh-CN" sz="2000" b="1" smtClean="0">
                <a:solidFill>
                  <a:srgbClr val="FF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sz="2000" b="1" smtClean="0">
                <a:solidFill>
                  <a:srgbClr val="FF0000"/>
                </a:solidFill>
                <a:ea typeface="Times New Roman" panose="02020603050405020304" pitchFamily="18" charset="0"/>
              </a:rPr>
              <a:t>eat Double Ninth cakes and climb mountains</a:t>
            </a:r>
            <a:r>
              <a:rPr lang="en-US" altLang="zh-CN" sz="2000" b="1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可知，这里是介绍庆祝该节日的方式或者是如何庆祝该节日。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how“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如何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ways“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方式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。首字母需大写。故填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How/Ways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sz="20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表格 4"/>
          <p:cNvGraphicFramePr>
            <a:graphicFrameLocks noGrp="1"/>
          </p:cNvGraphicFramePr>
          <p:nvPr/>
        </p:nvGraphicFramePr>
        <p:xfrm>
          <a:off x="334566" y="836713"/>
          <a:ext cx="11521280" cy="3821166"/>
        </p:xfrm>
        <a:graphic>
          <a:graphicData uri="http://schemas.openxmlformats.org/drawingml/2006/table">
            <a:tbl>
              <a:tblPr firstRow="1" firstCol="1" bandRow="1"/>
              <a:tblGrid>
                <a:gridCol w="1872208"/>
                <a:gridCol w="9649072"/>
              </a:tblGrid>
              <a:tr h="269491">
                <a:tc grid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581015" algn="l"/>
                        </a:tabLst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Chongyang</a:t>
                      </a: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Festival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cPr/>
                </a:tc>
              </a:tr>
              <a:tr h="299456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581015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Its another name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0003" marR="500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581015" algn="l"/>
                        </a:tabLs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It’s also called the Double Ninth Festival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0003" marR="500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9456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581015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Its </a:t>
                      </a:r>
                      <a:r>
                        <a:rPr lang="zh-CN" sz="20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0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34</a:t>
                      </a:r>
                      <a:r>
                        <a:rPr lang="zh-CN" sz="20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0003" marR="500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581015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More than 2</a:t>
                      </a:r>
                      <a:r>
                        <a:rPr lang="zh-CN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000 years</a:t>
                      </a: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0003" marR="500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77966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581015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Reasons why it is </a:t>
                      </a:r>
                      <a:r>
                        <a:rPr lang="zh-CN" sz="20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0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35</a:t>
                      </a:r>
                      <a:r>
                        <a:rPr lang="zh-CN" sz="20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0003" marR="500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581015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·</a:t>
                      </a: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Nine is the biggest odd number of all the numbers from zero to nine</a:t>
                      </a: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581015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·</a:t>
                      </a: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When two “ninths” meet together,people show </a:t>
                      </a:r>
                      <a:r>
                        <a:rPr lang="zh-CN" sz="20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0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36</a:t>
                      </a:r>
                      <a:r>
                        <a:rPr lang="zh-CN" sz="20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people their love and wish them a long life</a:t>
                      </a: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0003" marR="500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77966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581015" algn="l"/>
                        </a:tabLst>
                      </a:pPr>
                      <a:r>
                        <a:rPr lang="zh-CN" sz="20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0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37</a:t>
                      </a:r>
                      <a:r>
                        <a:rPr lang="en-US" sz="20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celebrate the festival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0003" marR="500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581015" algn="l"/>
                        </a:tabLs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·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People drink chrysanthemum </a:t>
                      </a:r>
                      <a:r>
                        <a:rPr lang="en-US" sz="20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wine,eat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Double Ninth cakes and climb mountains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581015" algn="l"/>
                        </a:tabLs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·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People also carry a kind of plant because it can bring them good luck and keep </a:t>
                      </a:r>
                      <a:r>
                        <a:rPr lang="en-US" sz="20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them</a:t>
                      </a:r>
                      <a:r>
                        <a:rPr lang="zh-CN" sz="20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0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38</a:t>
                      </a:r>
                      <a:r>
                        <a:rPr lang="zh-CN" sz="20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0003" marR="500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内容占位符 2"/>
          <p:cNvSpPr>
            <a:spLocks noGrp="1"/>
          </p:cNvSpPr>
          <p:nvPr>
            <p:ph idx="1"/>
          </p:nvPr>
        </p:nvSpPr>
        <p:spPr>
          <a:xfrm>
            <a:off x="360854" y="4653136"/>
            <a:ext cx="11485848" cy="553998"/>
          </a:xfrm>
        </p:spPr>
        <p:txBody>
          <a:bodyPr/>
          <a:lstStyle/>
          <a:p>
            <a:r>
              <a:rPr lang="en-US" altLang="zh-CN" sz="20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38</a:t>
            </a:r>
            <a:r>
              <a:rPr lang="en-US" altLang="zh-CN" sz="2000" dirty="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smtClean="0">
                <a:latin typeface="宋体" panose="02010600030101010101" pitchFamily="2" charset="-122"/>
                <a:cs typeface="Times New Roman" panose="02020603050405020304" pitchFamily="18" charset="0"/>
              </a:rPr>
              <a:t>_________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endParaRPr lang="zh-CN" altLang="en-US" sz="2000" dirty="0"/>
          </a:p>
        </p:txBody>
      </p:sp>
      <p:sp>
        <p:nvSpPr>
          <p:cNvPr id="2" name="矩形 1"/>
          <p:cNvSpPr/>
          <p:nvPr/>
        </p:nvSpPr>
        <p:spPr>
          <a:xfrm>
            <a:off x="910630" y="4665712"/>
            <a:ext cx="99578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healthy</a:t>
            </a:r>
            <a:endParaRPr lang="zh-CN" altLang="en-US" sz="2000" dirty="0"/>
          </a:p>
        </p:txBody>
      </p:sp>
      <p:sp>
        <p:nvSpPr>
          <p:cNvPr id="7" name="内容占位符 5"/>
          <p:cNvSpPr txBox="1"/>
          <p:nvPr/>
        </p:nvSpPr>
        <p:spPr bwMode="auto">
          <a:xfrm>
            <a:off x="334566" y="5129132"/>
            <a:ext cx="11485848" cy="1418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sz="2000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“People in old times believed that the plant would keep them away from bad things and make them live a healthy life</a:t>
            </a:r>
            <a:r>
              <a:rPr lang="en-US" altLang="zh-CN" sz="2000" b="1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可知，山茱萸能给他们带来好运，并保持身体健康。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healthy“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健康的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healthy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sz="20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4596</Words>
  <Application>WPS 演示</Application>
  <PresentationFormat>自定义</PresentationFormat>
  <Paragraphs>151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9" baseType="lpstr">
      <vt:lpstr>Arial</vt:lpstr>
      <vt:lpstr>宋体</vt:lpstr>
      <vt:lpstr>Wingdings</vt:lpstr>
      <vt:lpstr>Times New Roman</vt:lpstr>
      <vt:lpstr>楷体</vt:lpstr>
      <vt:lpstr>微软雅黑</vt:lpstr>
      <vt:lpstr>黑体</vt:lpstr>
      <vt:lpstr>Arial Unicode MS</vt:lpstr>
      <vt:lpstr>Calibri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朗月1382326692</cp:lastModifiedBy>
  <cp:revision>470</cp:revision>
  <dcterms:created xsi:type="dcterms:W3CDTF">2020-11-06T05:24:00Z</dcterms:created>
  <dcterms:modified xsi:type="dcterms:W3CDTF">2025-09-24T09:11:02Z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2052-12.1.0.21541</vt:lpwstr>
  </property>
  <property fmtid="{D5CDD505-2E9C-101B-9397-08002B2CF9AE}" pid="3" name="ICV">
    <vt:lpwstr>4CD0FE00C8944361937820E1F1162032_12</vt:lpwstr>
  </property>
</Properties>
</file>